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2" r:id="rId2"/>
    <p:sldId id="281" r:id="rId3"/>
    <p:sldId id="283" r:id="rId4"/>
    <p:sldId id="299" r:id="rId5"/>
    <p:sldId id="285" r:id="rId6"/>
    <p:sldId id="301" r:id="rId7"/>
    <p:sldId id="286" r:id="rId8"/>
    <p:sldId id="279" r:id="rId9"/>
    <p:sldId id="280" r:id="rId10"/>
    <p:sldId id="268" r:id="rId11"/>
    <p:sldId id="269" r:id="rId12"/>
    <p:sldId id="287" r:id="rId13"/>
    <p:sldId id="257" r:id="rId14"/>
    <p:sldId id="258" r:id="rId15"/>
    <p:sldId id="259" r:id="rId16"/>
    <p:sldId id="261" r:id="rId17"/>
    <p:sldId id="265" r:id="rId18"/>
    <p:sldId id="270" r:id="rId19"/>
    <p:sldId id="266" r:id="rId20"/>
    <p:sldId id="264" r:id="rId21"/>
    <p:sldId id="267" r:id="rId22"/>
    <p:sldId id="271" r:id="rId23"/>
    <p:sldId id="275" r:id="rId24"/>
    <p:sldId id="276" r:id="rId25"/>
    <p:sldId id="289" r:id="rId26"/>
    <p:sldId id="300" r:id="rId27"/>
    <p:sldId id="278" r:id="rId28"/>
    <p:sldId id="288" r:id="rId29"/>
    <p:sldId id="290" r:id="rId30"/>
    <p:sldId id="291" r:id="rId31"/>
    <p:sldId id="297" r:id="rId32"/>
    <p:sldId id="292" r:id="rId33"/>
    <p:sldId id="293" r:id="rId34"/>
    <p:sldId id="294" r:id="rId35"/>
    <p:sldId id="295" r:id="rId36"/>
    <p:sldId id="296" r:id="rId37"/>
    <p:sldId id="272" r:id="rId38"/>
    <p:sldId id="273" r:id="rId39"/>
    <p:sldId id="274" r:id="rId4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83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518" y="-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EC8AD-B053-4326-B4EC-1EFD8D50EBAD}" type="datetimeFigureOut">
              <a:rPr lang="sr-Latn-CS" smtClean="0"/>
              <a:pPr/>
              <a:t>10.4.2013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CEE1E-C5DA-4C4B-9F7B-BFB41FC0D4C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7130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CEE1E-C5DA-4C4B-9F7B-BFB41FC0D4C1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19BF-D5E8-48C8-BE95-E58920B81464}" type="datetimeFigureOut">
              <a:rPr lang="sr-Latn-CS" smtClean="0"/>
              <a:pPr/>
              <a:t>10.4.2013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6DB6-2ED0-434D-8A14-87D92FA87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19BF-D5E8-48C8-BE95-E58920B81464}" type="datetimeFigureOut">
              <a:rPr lang="sr-Latn-CS" smtClean="0"/>
              <a:pPr/>
              <a:t>10.4.2013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6DB6-2ED0-434D-8A14-87D92FA87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19BF-D5E8-48C8-BE95-E58920B81464}" type="datetimeFigureOut">
              <a:rPr lang="sr-Latn-CS" smtClean="0"/>
              <a:pPr/>
              <a:t>10.4.2013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6DB6-2ED0-434D-8A14-87D92FA87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19BF-D5E8-48C8-BE95-E58920B81464}" type="datetimeFigureOut">
              <a:rPr lang="sr-Latn-CS" smtClean="0"/>
              <a:pPr/>
              <a:t>10.4.2013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6DB6-2ED0-434D-8A14-87D92FA87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19BF-D5E8-48C8-BE95-E58920B81464}" type="datetimeFigureOut">
              <a:rPr lang="sr-Latn-CS" smtClean="0"/>
              <a:pPr/>
              <a:t>10.4.2013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6DB6-2ED0-434D-8A14-87D92FA87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19BF-D5E8-48C8-BE95-E58920B81464}" type="datetimeFigureOut">
              <a:rPr lang="sr-Latn-CS" smtClean="0"/>
              <a:pPr/>
              <a:t>10.4.2013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6DB6-2ED0-434D-8A14-87D92FA87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19BF-D5E8-48C8-BE95-E58920B81464}" type="datetimeFigureOut">
              <a:rPr lang="sr-Latn-CS" smtClean="0"/>
              <a:pPr/>
              <a:t>10.4.2013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6DB6-2ED0-434D-8A14-87D92FA87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19BF-D5E8-48C8-BE95-E58920B81464}" type="datetimeFigureOut">
              <a:rPr lang="sr-Latn-CS" smtClean="0"/>
              <a:pPr/>
              <a:t>10.4.2013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6DB6-2ED0-434D-8A14-87D92FA87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19BF-D5E8-48C8-BE95-E58920B81464}" type="datetimeFigureOut">
              <a:rPr lang="sr-Latn-CS" smtClean="0"/>
              <a:pPr/>
              <a:t>10.4.2013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6DB6-2ED0-434D-8A14-87D92FA87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19BF-D5E8-48C8-BE95-E58920B81464}" type="datetimeFigureOut">
              <a:rPr lang="sr-Latn-CS" smtClean="0"/>
              <a:pPr/>
              <a:t>10.4.2013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6DB6-2ED0-434D-8A14-87D92FA87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19BF-D5E8-48C8-BE95-E58920B81464}" type="datetimeFigureOut">
              <a:rPr lang="sr-Latn-CS" smtClean="0"/>
              <a:pPr/>
              <a:t>10.4.2013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6DB6-2ED0-434D-8A14-87D92FA87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019BF-D5E8-48C8-BE95-E58920B81464}" type="datetimeFigureOut">
              <a:rPr lang="sr-Latn-CS" smtClean="0"/>
              <a:pPr/>
              <a:t>10.4.2013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A6DB6-2ED0-434D-8A14-87D92FA87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SREDNJA  ŠKOLA  PRELOG</a:t>
            </a:r>
            <a:endParaRPr lang="hr-HR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7170662"/>
              </p:ext>
            </p:extLst>
          </p:nvPr>
        </p:nvGraphicFramePr>
        <p:xfrm>
          <a:off x="395536" y="5877272"/>
          <a:ext cx="8390736" cy="83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0736"/>
              </a:tblGrid>
              <a:tr h="836712">
                <a:tc>
                  <a:txBody>
                    <a:bodyPr/>
                    <a:lstStyle/>
                    <a:p>
                      <a:r>
                        <a:rPr lang="hr-HR" sz="3200" b="1" dirty="0" smtClean="0">
                          <a:solidFill>
                            <a:srgbClr val="002060"/>
                          </a:solidFill>
                        </a:rPr>
                        <a:t>PRELOG, </a:t>
                      </a:r>
                      <a:r>
                        <a:rPr lang="hr-HR" sz="3200" b="1" baseline="0" dirty="0" smtClean="0">
                          <a:solidFill>
                            <a:srgbClr val="002060"/>
                          </a:solidFill>
                        </a:rPr>
                        <a:t> ČAKOVEČKA  1         tel: 040/ 645-400</a:t>
                      </a:r>
                      <a:endParaRPr lang="hr-HR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ssprelog545\Desktop\Prezentacija škole\Škola\P101008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/>
          <a:srcRect/>
          <a:stretch/>
        </p:blipFill>
        <p:spPr bwMode="auto">
          <a:xfrm>
            <a:off x="179512" y="1001267"/>
            <a:ext cx="8784976" cy="4659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864096"/>
          </a:xfrm>
        </p:spPr>
        <p:txBody>
          <a:bodyPr>
            <a:normAutofit fontScale="90000"/>
          </a:bodyPr>
          <a:lstStyle/>
          <a:p>
            <a:r>
              <a:rPr lang="hr-HR" sz="5400" b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SREDNJA  ŠKOLA  PRELOG</a:t>
            </a:r>
            <a:endParaRPr lang="hr-HR" sz="5400" b="1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Picture 2" descr="C:\Documents and Settings\Bajsic\Desktop\IMG_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669776" y="1363491"/>
            <a:ext cx="5877273" cy="511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Moje slike\My Pictures\Gastro .VIS\Gastro .VIS 0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2448272" cy="29763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Moje slike\My Pictures\Gastro .VIS\Gastro .VIS 0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08720"/>
            <a:ext cx="2304256" cy="29072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Moje slike\My Pictures\POREČ\poreč 03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2646" y="3893321"/>
            <a:ext cx="2299114" cy="28955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Moje slike\My Pictures\POREČ\poreč 03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51373" y="4080319"/>
            <a:ext cx="2010006" cy="29038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74091" y="4005064"/>
            <a:ext cx="2018389" cy="26186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74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75448" y="274638"/>
            <a:ext cx="3711352" cy="6322714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SSPA-BAR08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320480" cy="65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4"/>
          <a:srcRect l="10820" r="25984" b="3447"/>
          <a:stretch/>
        </p:blipFill>
        <p:spPr bwMode="auto">
          <a:xfrm>
            <a:off x="4975448" y="116632"/>
            <a:ext cx="3701008" cy="666936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4438265"/>
              </p:ext>
            </p:extLst>
          </p:nvPr>
        </p:nvGraphicFramePr>
        <p:xfrm>
          <a:off x="3059832" y="4869160"/>
          <a:ext cx="3168352" cy="15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1500198">
                <a:tc>
                  <a:txBody>
                    <a:bodyPr/>
                    <a:lstStyle/>
                    <a:p>
                      <a:r>
                        <a:rPr lang="hr-HR" sz="6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13 </a:t>
                      </a:r>
                      <a:r>
                        <a:rPr lang="hr-HR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U</a:t>
                      </a:r>
                      <a:r>
                        <a:rPr lang="hr-HR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Č</a:t>
                      </a:r>
                      <a:r>
                        <a:rPr lang="hr-HR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ENIKA     </a:t>
                      </a:r>
                      <a:r>
                        <a:rPr lang="hr-HR" sz="3600" b="1" dirty="0" smtClean="0">
                          <a:solidFill>
                            <a:srgbClr val="FF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JMO</a:t>
                      </a:r>
                    </a:p>
                    <a:p>
                      <a:r>
                        <a:rPr lang="hr-HR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NEMA  BODOVNOG </a:t>
                      </a:r>
                      <a:r>
                        <a:rPr lang="hr-HR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PRAGA</a:t>
                      </a:r>
                      <a:endParaRPr lang="hr-HR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0044657"/>
              </p:ext>
            </p:extLst>
          </p:nvPr>
        </p:nvGraphicFramePr>
        <p:xfrm>
          <a:off x="3059832" y="138376"/>
          <a:ext cx="302433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698336">
                <a:tc>
                  <a:txBody>
                    <a:bodyPr/>
                    <a:lstStyle/>
                    <a:p>
                      <a:r>
                        <a:rPr lang="hr-HR" sz="4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lgerian" pitchFamily="82" charset="0"/>
                        </a:rPr>
                        <a:t>KONOBAR</a:t>
                      </a:r>
                      <a:endParaRPr lang="hr-HR" sz="4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lgerian" pitchFamily="82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42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POSLUŽIVANJE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Administrator\Desktop\ESP-CD\Nova mapa (2)\IMG_0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14678" y="1071546"/>
            <a:ext cx="5843847" cy="5309501"/>
          </a:xfrm>
          <a:noFill/>
        </p:spPr>
      </p:pic>
      <p:pic>
        <p:nvPicPr>
          <p:cNvPr id="5" name="Picture 4" descr="C:\Documents and Settings\Administrator\Desktop\ESP-CD\Nova mapa (2)\IMG_0198.JPG"/>
          <p:cNvPicPr>
            <a:picLocks noChangeAspect="1" noChangeArrowheads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 bwMode="auto">
          <a:xfrm>
            <a:off x="571472" y="259984"/>
            <a:ext cx="1984304" cy="27403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6" name="Picture 2" descr="C:\Users\zbornica\Pictures\Festival jagoda 2012\P1020059 - Cop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6230" y="3286124"/>
            <a:ext cx="2964846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84" y="3500438"/>
            <a:ext cx="3071834" cy="3071834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Slika 827" descr="KOKTELI DOPUNA 021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1142984"/>
            <a:ext cx="2938648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831" descr="Virkom 19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46650">
            <a:off x="660569" y="245142"/>
            <a:ext cx="1491200" cy="266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836" descr="Virkom 207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66100">
            <a:off x="6650966" y="180965"/>
            <a:ext cx="1689210" cy="278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8" descr="Kokteli 4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928934"/>
            <a:ext cx="2214578" cy="376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123" descr="P5283117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60" y="3000372"/>
            <a:ext cx="271464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3108" y="-39625"/>
            <a:ext cx="45005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lgerian" pitchFamily="82" charset="0"/>
                <a:ea typeface="Times New Roman" pitchFamily="18" charset="0"/>
                <a:cs typeface="Arial" pitchFamily="34" charset="0"/>
              </a:rPr>
              <a:t>PRIPREMA  KOKTELA  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lgerian" pitchFamily="82" charset="0"/>
                <a:ea typeface="Times New Roman" pitchFamily="18" charset="0"/>
                <a:cs typeface="Arial" pitchFamily="34" charset="0"/>
              </a:rPr>
              <a:t> RU</a:t>
            </a: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Č</a:t>
            </a: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lgerian" pitchFamily="82" charset="0"/>
                <a:ea typeface="Times New Roman" pitchFamily="18" charset="0"/>
                <a:cs typeface="Arial" pitchFamily="34" charset="0"/>
              </a:rPr>
              <a:t>NOJ  MJEŠALICI</a:t>
            </a: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2471726" cy="5929354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Slika 843" descr="KOKTELI DOPUNA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1000108"/>
            <a:ext cx="2500330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1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395537" y="476672"/>
            <a:ext cx="268251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856" descr="P5283125"/>
          <p:cNvPicPr>
            <a:picLocks noGrp="1"/>
          </p:cNvPicPr>
          <p:nvPr>
            <p:ph idx="1"/>
          </p:nvPr>
        </p:nvPicPr>
        <p:blipFill rotWithShape="1">
          <a:blip r:embed="rId4" cstate="email"/>
          <a:srcRect/>
          <a:stretch/>
        </p:blipFill>
        <p:spPr bwMode="auto">
          <a:xfrm>
            <a:off x="6246254" y="500042"/>
            <a:ext cx="257421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86116" y="357166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  <a:latin typeface="Algerian" pitchFamily="82" charset="0"/>
              </a:rPr>
              <a:t>Priprema  koktela </a:t>
            </a:r>
            <a:endParaRPr lang="hr-HR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r>
              <a:rPr lang="hr-HR" b="1" dirty="0" smtClean="0">
                <a:solidFill>
                  <a:srgbClr val="FF0000"/>
                </a:solidFill>
                <a:latin typeface="Algerian" pitchFamily="82" charset="0"/>
              </a:rPr>
              <a:t>  u  barskoj  Čaši</a:t>
            </a:r>
            <a:endParaRPr lang="hr-HR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2" y="500042"/>
            <a:ext cx="2571768" cy="607223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Slika 844" descr="P511257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285728"/>
            <a:ext cx="2940928" cy="4583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1" descr="C:\Documents and Settings\komp\My Documents\virkom\virkom 006.jpg"/>
          <p:cNvPicPr>
            <a:picLocks noGrp="1"/>
          </p:cNvPicPr>
          <p:nvPr>
            <p:ph idx="1"/>
          </p:nvPr>
        </p:nvPicPr>
        <p:blipFill rotWithShape="1">
          <a:blip r:embed="rId3" cstate="email"/>
          <a:srcRect/>
          <a:stretch/>
        </p:blipFill>
        <p:spPr bwMode="auto">
          <a:xfrm>
            <a:off x="179512" y="500042"/>
            <a:ext cx="280831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845" descr="virkom 013"/>
          <p:cNvPicPr/>
          <p:nvPr/>
        </p:nvPicPr>
        <p:blipFill rotWithShape="1">
          <a:blip r:embed="rId4" cstate="email"/>
          <a:srcRect/>
          <a:stretch/>
        </p:blipFill>
        <p:spPr bwMode="auto">
          <a:xfrm>
            <a:off x="6228184" y="500042"/>
            <a:ext cx="280831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 flipH="1">
            <a:off x="3143240" y="4631518"/>
            <a:ext cx="308494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i="0" u="sng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Algerian" pitchFamily="8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i="0" u="sng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Algerian" pitchFamily="82" charset="0"/>
                <a:ea typeface="Times New Roman" pitchFamily="18" charset="0"/>
                <a:cs typeface="Arial" pitchFamily="34" charset="0"/>
              </a:rPr>
              <a:t>Priprema barskih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b="1" u="sng" dirty="0">
                <a:solidFill>
                  <a:srgbClr val="984806"/>
                </a:solidFill>
                <a:latin typeface="Algerian" pitchFamily="8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hr-HR" sz="2400" b="1" u="sng" dirty="0" smtClean="0">
                <a:solidFill>
                  <a:srgbClr val="984806"/>
                </a:solidFill>
                <a:latin typeface="Algerian" pitchFamily="82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hr-HR" sz="2400" b="1" i="0" u="sng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Algerian" pitchFamily="82" charset="0"/>
                <a:ea typeface="Times New Roman" pitchFamily="18" charset="0"/>
                <a:cs typeface="Arial" pitchFamily="34" charset="0"/>
              </a:rPr>
              <a:t>mješavina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b="1" dirty="0" smtClean="0">
                <a:solidFill>
                  <a:srgbClr val="984806"/>
                </a:solidFill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   U  </a:t>
            </a: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ELEKTRI</a:t>
            </a: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Č</a:t>
            </a: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NOM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b="1" dirty="0">
                <a:solidFill>
                  <a:srgbClr val="984806"/>
                </a:solidFill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r-HR" sz="2400" b="1" dirty="0" smtClean="0">
                <a:solidFill>
                  <a:srgbClr val="984806"/>
                </a:solidFill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MJEŠA</a:t>
            </a:r>
            <a:r>
              <a:rPr lang="hr-HR" sz="2400" b="1" dirty="0" smtClean="0">
                <a:solidFill>
                  <a:srgbClr val="984806"/>
                </a:solidFill>
                <a:latin typeface="Algerian" pitchFamily="82" charset="0"/>
                <a:ea typeface="Times New Roman" pitchFamily="18" charset="0"/>
                <a:cs typeface="Arial" pitchFamily="34" charset="0"/>
              </a:rPr>
              <a:t>Č</a:t>
            </a: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U  </a:t>
            </a: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680520" cy="648072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Slika 3" descr="C:\Users\Acer\Desktop\Nova mapa\IMG_0052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548680"/>
            <a:ext cx="3888432" cy="56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92080" y="404664"/>
            <a:ext cx="3312368" cy="5616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2645142"/>
              </p:ext>
            </p:extLst>
          </p:nvPr>
        </p:nvGraphicFramePr>
        <p:xfrm>
          <a:off x="179512" y="116632"/>
          <a:ext cx="4824536" cy="518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</a:tblGrid>
              <a:tr h="518408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PRVAKINJA</a:t>
                      </a:r>
                      <a:r>
                        <a:rPr lang="hr-HR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DRŽAVNE  SMOTRE</a:t>
                      </a:r>
                      <a:endParaRPr lang="hr-HR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6587514"/>
              </p:ext>
            </p:extLst>
          </p:nvPr>
        </p:nvGraphicFramePr>
        <p:xfrm>
          <a:off x="707740" y="6309320"/>
          <a:ext cx="355205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056"/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 </a:t>
                      </a:r>
                      <a:r>
                        <a:rPr lang="hr-HR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VEDRANA  BERMANEC  -  SŠP</a:t>
                      </a:r>
                      <a:endParaRPr lang="hr-HR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8488295"/>
              </p:ext>
            </p:extLst>
          </p:nvPr>
        </p:nvGraphicFramePr>
        <p:xfrm>
          <a:off x="5436096" y="6193466"/>
          <a:ext cx="326402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024"/>
              </a:tblGrid>
              <a:tr h="547902">
                <a:tc>
                  <a:txBody>
                    <a:bodyPr/>
                    <a:lstStyle/>
                    <a:p>
                      <a:r>
                        <a:rPr lang="hr-HR" sz="3200" dirty="0" smtClean="0">
                          <a:solidFill>
                            <a:srgbClr val="FFC000"/>
                          </a:solidFill>
                          <a:latin typeface="Algerian" pitchFamily="82" charset="0"/>
                        </a:rPr>
                        <a:t>KOKTEL  </a:t>
                      </a:r>
                      <a:r>
                        <a:rPr lang="hr-HR" sz="3200" dirty="0" smtClean="0">
                          <a:solidFill>
                            <a:srgbClr val="FFFF00"/>
                          </a:solidFill>
                          <a:latin typeface="Algerian" pitchFamily="82" charset="0"/>
                        </a:rPr>
                        <a:t>„YES”</a:t>
                      </a:r>
                      <a:endParaRPr lang="hr-HR" sz="3200" dirty="0">
                        <a:solidFill>
                          <a:srgbClr val="FFFF00"/>
                        </a:solidFill>
                        <a:latin typeface="Algerian" pitchFamily="8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00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Algerian" pitchFamily="82" charset="0"/>
              </a:rPr>
              <a:t>MLADI  BARMENI</a:t>
            </a:r>
            <a:endParaRPr lang="hr-HR" b="1" dirty="0">
              <a:latin typeface="Algerian" pitchFamily="82" charset="0"/>
            </a:endParaRPr>
          </a:p>
        </p:txBody>
      </p:sp>
      <p:pic>
        <p:nvPicPr>
          <p:cNvPr id="4" name="Rezervirano mjesto sadržaja 3" descr="Virkom 205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848872" cy="6048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1706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hr-HR" sz="4900" b="1" dirty="0" smtClean="0"/>
              <a:t>FLAMBIRANJE </a:t>
            </a:r>
            <a:r>
              <a:rPr lang="hr-HR" b="1" dirty="0" smtClean="0"/>
              <a:t>- ATRAKCIJA</a:t>
            </a:r>
            <a:endParaRPr lang="hr-HR" b="1" dirty="0"/>
          </a:p>
        </p:txBody>
      </p:sp>
      <p:pic>
        <p:nvPicPr>
          <p:cNvPr id="6" name="Picture 2" descr="C:\Users\Osobno\Desktop\Projekt\Vipro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420917">
            <a:off x="542436" y="780062"/>
            <a:ext cx="4114957" cy="57496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5" descr="F:\Ugostiteljsko Posluživanje\slike flambiranje\flambiranje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620688"/>
            <a:ext cx="37170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72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3672408" cy="6322714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Picture 2" descr="C:\Documents and Settings\Bajsic\Desktop\KRK-catering\New Folder (2)\PB0243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972617" y="1412777"/>
            <a:ext cx="6480720" cy="4032448"/>
          </a:xfrm>
          <a:prstGeom prst="rect">
            <a:avLst/>
          </a:prstGeom>
          <a:noFill/>
        </p:spPr>
      </p:pic>
      <p:pic>
        <p:nvPicPr>
          <p:cNvPr id="5" name="Picture 2" descr="C:\Documents and Settings\Bajsic\Desktop\KRK-catering\New Folder (2)\PB0243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555"/>
          <a:stretch>
            <a:fillRect/>
          </a:stretch>
        </p:blipFill>
        <p:spPr bwMode="auto">
          <a:xfrm>
            <a:off x="4634767" y="62039"/>
            <a:ext cx="4185705" cy="67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2505967"/>
              </p:ext>
            </p:extLst>
          </p:nvPr>
        </p:nvGraphicFramePr>
        <p:xfrm>
          <a:off x="1043608" y="6196988"/>
          <a:ext cx="698477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6"/>
              </a:tblGrid>
              <a:tr h="500066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RASJECANJE MESA    </a:t>
                      </a:r>
                      <a:r>
                        <a:rPr lang="hr-HR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-     -      </a:t>
                      </a:r>
                      <a:r>
                        <a:rPr lang="hr-HR" sz="2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MIJEŠANJE BIFTEKA    </a:t>
                      </a:r>
                      <a:endParaRPr lang="hr-HR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44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SREDNJA  ŠKOLA  PRELOG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OPĆA GIMNAZIJA</a:t>
            </a:r>
          </a:p>
          <a:p>
            <a:r>
              <a:rPr lang="hr-HR" sz="2800" b="1" dirty="0" smtClean="0"/>
              <a:t>EKONOMIST</a:t>
            </a:r>
          </a:p>
          <a:p>
            <a:r>
              <a:rPr lang="hr-HR" sz="2800" b="1" dirty="0" smtClean="0"/>
              <a:t>TURISTIČKO-HOTELIJERSKI KOMERCIJALIST</a:t>
            </a:r>
          </a:p>
          <a:p>
            <a:r>
              <a:rPr lang="hr-HR" sz="2800" b="1" dirty="0" smtClean="0"/>
              <a:t>KONOBAR</a:t>
            </a:r>
          </a:p>
          <a:p>
            <a:r>
              <a:rPr lang="hr-HR" sz="2800" b="1" dirty="0" smtClean="0"/>
              <a:t>KUHAR</a:t>
            </a:r>
          </a:p>
          <a:p>
            <a:r>
              <a:rPr lang="hr-HR" sz="2800" b="1" dirty="0" smtClean="0"/>
              <a:t>SLASTIČAR</a:t>
            </a:r>
          </a:p>
          <a:p>
            <a:r>
              <a:rPr lang="hr-HR" sz="2800" b="1" dirty="0" smtClean="0"/>
              <a:t>PEKAR</a:t>
            </a:r>
          </a:p>
          <a:p>
            <a:r>
              <a:rPr lang="hr-HR" sz="2800" b="1" dirty="0" smtClean="0"/>
              <a:t>MESAR</a:t>
            </a:r>
          </a:p>
          <a:p>
            <a:r>
              <a:rPr lang="hr-HR" sz="2800" b="1" dirty="0" smtClean="0"/>
              <a:t>POMOĆNI KUHAR I SLASTIČAR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xmlns="" val="15565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610669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Slika 3" descr="P5283128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200024"/>
            <a:ext cx="3816424" cy="639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4644008" y="404664"/>
            <a:ext cx="4176464" cy="6192687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7" name="Picture 21" descr="IMG_0008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0" y="200024"/>
            <a:ext cx="4176464" cy="639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46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KUHAR  -  </a:t>
            </a:r>
            <a:r>
              <a:rPr lang="hr-HR" sz="3100" b="1" dirty="0" smtClean="0"/>
              <a:t>26 UČENIKA   -    </a:t>
            </a:r>
            <a:r>
              <a:rPr lang="hr-HR" sz="3100" b="1" dirty="0" smtClean="0">
                <a:solidFill>
                  <a:srgbClr val="C00000"/>
                </a:solidFill>
              </a:rPr>
              <a:t>JMO</a:t>
            </a:r>
            <a:endParaRPr lang="hr-HR" sz="31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75" y="620688"/>
            <a:ext cx="896062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89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5890666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2050" name="Picture 2" descr="F:\Moje slike\My Pictures\Vinkovci-gastro\Vinkovci-gastro 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7" y="668692"/>
            <a:ext cx="4392488" cy="585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Moje slike\My Pictures\Vinkovci-gastro\Vinkovci-gastro 0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4008" y="692696"/>
            <a:ext cx="437422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5675068"/>
              </p:ext>
            </p:extLst>
          </p:nvPr>
        </p:nvGraphicFramePr>
        <p:xfrm>
          <a:off x="2428860" y="6286520"/>
          <a:ext cx="414340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800" dirty="0" smtClean="0"/>
                        <a:t> UMJETNINE  OD  POVRĆA</a:t>
                      </a:r>
                      <a:endParaRPr lang="hr-HR" sz="28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5687474"/>
              </p:ext>
            </p:extLst>
          </p:nvPr>
        </p:nvGraphicFramePr>
        <p:xfrm>
          <a:off x="251520" y="61208"/>
          <a:ext cx="84249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559480">
                <a:tc>
                  <a:txBody>
                    <a:bodyPr/>
                    <a:lstStyle/>
                    <a:p>
                      <a:r>
                        <a:rPr lang="hr-HR" sz="3600" dirty="0" smtClean="0"/>
                        <a:t> KUHAR   -   NEMA BODOVNOG PRAGA</a:t>
                      </a:r>
                      <a:endParaRPr lang="hr-HR" sz="3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111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HLADNA JELA </a:t>
            </a:r>
            <a:r>
              <a:rPr lang="hr-HR" dirty="0" smtClean="0"/>
              <a:t>– </a:t>
            </a:r>
            <a:r>
              <a:rPr lang="hr-HR" sz="3600" dirty="0" smtClean="0"/>
              <a:t>UMJETNOST PRIPREME</a:t>
            </a:r>
            <a:endParaRPr lang="hr-HR" sz="3600" dirty="0"/>
          </a:p>
        </p:txBody>
      </p:sp>
      <p:pic>
        <p:nvPicPr>
          <p:cNvPr id="4098" name="Picture 2" descr="F:\Moje slike\My Pictures\Vinkovci-gastro\Vinkovci-gastro 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82352"/>
            <a:ext cx="7992888" cy="599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6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 descr="F:\Moje slike\My Pictures\Vinkovci-gastro\Vinkovci-gastro 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518" y="142852"/>
            <a:ext cx="8722916" cy="654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214282" y="6072206"/>
          <a:ext cx="5715040" cy="785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0"/>
              </a:tblGrid>
              <a:tr h="785794">
                <a:tc>
                  <a:txBody>
                    <a:bodyPr/>
                    <a:lstStyle/>
                    <a:p>
                      <a:r>
                        <a:rPr lang="hr-HR" sz="3600" dirty="0" smtClean="0"/>
                        <a:t>HLADNO  JELO  -  EKSPONAT</a:t>
                      </a:r>
                      <a:endParaRPr lang="hr-HR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649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6248" y="214290"/>
            <a:ext cx="4643470" cy="6357982"/>
          </a:xfrm>
        </p:spPr>
        <p:txBody>
          <a:bodyPr>
            <a:normAutofit/>
          </a:bodyPr>
          <a:lstStyle/>
          <a:p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/>
            </a:r>
            <a:br>
              <a:rPr lang="hr-HR" sz="1600" dirty="0" smtClean="0"/>
            </a:br>
            <a:endParaRPr lang="hr-HR" sz="1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7143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4800" b="1" dirty="0" smtClean="0">
                <a:latin typeface="Algerian" pitchFamily="82" charset="0"/>
              </a:rPr>
              <a:t>SLASTIČAR</a:t>
            </a:r>
            <a:endParaRPr lang="hr-HR" sz="4800" b="1" dirty="0"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841342" y="2094443"/>
            <a:ext cx="5747744" cy="335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zbornica\Pictures\Festival jagoda 2012\P10200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3615" y="111859"/>
            <a:ext cx="4698865" cy="4599138"/>
          </a:xfrm>
          <a:prstGeom prst="rect">
            <a:avLst/>
          </a:prstGeom>
          <a:noFill/>
        </p:spPr>
      </p:pic>
      <p:graphicFrame>
        <p:nvGraphicFramePr>
          <p:cNvPr id="8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1354748"/>
              </p:ext>
            </p:extLst>
          </p:nvPr>
        </p:nvGraphicFramePr>
        <p:xfrm>
          <a:off x="4572000" y="4858330"/>
          <a:ext cx="4032448" cy="1811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</a:tblGrid>
              <a:tr h="1811030">
                <a:tc>
                  <a:txBody>
                    <a:bodyPr/>
                    <a:lstStyle/>
                    <a:p>
                      <a:r>
                        <a:rPr lang="hr-HR" sz="4400" dirty="0" smtClean="0"/>
                        <a:t>  13  UČENIKA</a:t>
                      </a:r>
                    </a:p>
                    <a:p>
                      <a:r>
                        <a:rPr lang="hr-HR" sz="3200" dirty="0" smtClean="0">
                          <a:solidFill>
                            <a:srgbClr val="C00000"/>
                          </a:solidFill>
                        </a:rPr>
                        <a:t>      JMO</a:t>
                      </a:r>
                      <a:r>
                        <a:rPr lang="hr-HR" sz="3200" baseline="0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hr-HR" sz="2400" baseline="0" dirty="0" smtClean="0">
                          <a:solidFill>
                            <a:srgbClr val="C00000"/>
                          </a:solidFill>
                        </a:rPr>
                        <a:t>PROGRAM</a:t>
                      </a:r>
                    </a:p>
                    <a:p>
                      <a:r>
                        <a:rPr lang="hr-HR" sz="2400" baseline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  NEMA BODOVNOG PRAGA</a:t>
                      </a:r>
                      <a:endParaRPr lang="hr-HR" sz="24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928670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Algerian" pitchFamily="82" charset="0"/>
              </a:rPr>
              <a:t>SLASTIČAR</a:t>
            </a:r>
            <a:endParaRPr lang="hr-HR" b="1" dirty="0">
              <a:latin typeface="Algerian" pitchFamily="82" charset="0"/>
            </a:endParaRPr>
          </a:p>
        </p:txBody>
      </p:sp>
      <p:pic>
        <p:nvPicPr>
          <p:cNvPr id="12290" name="Picture 2" descr="C:\Users\ssprelog545\Desktop\Prezentacija škole\Slastičar\DSC02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38" y="1365302"/>
            <a:ext cx="5094426" cy="5046613"/>
          </a:xfrm>
          <a:prstGeom prst="rect">
            <a:avLst/>
          </a:prstGeom>
          <a:noFill/>
        </p:spPr>
      </p:pic>
      <p:pic>
        <p:nvPicPr>
          <p:cNvPr id="12291" name="Picture 3" descr="C:\Users\ssprelog545\Desktop\Prezentacija škole\Slastičar\DSC021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3573016"/>
            <a:ext cx="3859905" cy="2894929"/>
          </a:xfrm>
          <a:prstGeom prst="rect">
            <a:avLst/>
          </a:prstGeom>
          <a:noFill/>
        </p:spPr>
      </p:pic>
      <p:pic>
        <p:nvPicPr>
          <p:cNvPr id="5" name="Picture 2" descr="C:\Users\LUKIC\Desktop\FLAMBIRANJE\P10406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6751" y="331262"/>
            <a:ext cx="2301713" cy="293662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SLASTIČAR</a:t>
            </a:r>
            <a:endParaRPr lang="hr-HR" dirty="0"/>
          </a:p>
        </p:txBody>
      </p:sp>
      <p:pic>
        <p:nvPicPr>
          <p:cNvPr id="4" name="Picture 2" descr="C:\Users\LUKIC\Desktop\FLAMBIRANJE\P10406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000108"/>
            <a:ext cx="3792002" cy="48379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416754" y="1452526"/>
            <a:ext cx="561978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422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636907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804041" y="1268001"/>
            <a:ext cx="6286544" cy="417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F:\Moje slike\My Pictures\Vinkovci-gastro\Vinkovci-gastro 1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665" y="1142984"/>
            <a:ext cx="4606421" cy="46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ica 6"/>
          <p:cNvGraphicFramePr>
            <a:graphicFrameLocks noGrp="1"/>
          </p:cNvGraphicFramePr>
          <p:nvPr/>
        </p:nvGraphicFramePr>
        <p:xfrm>
          <a:off x="285720" y="214290"/>
          <a:ext cx="371477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</a:tblGrid>
              <a:tr h="714380">
                <a:tc>
                  <a:txBody>
                    <a:bodyPr/>
                    <a:lstStyle/>
                    <a:p>
                      <a:r>
                        <a:rPr lang="hr-HR" sz="6000" dirty="0" smtClean="0"/>
                        <a:t>SLASTIČAR</a:t>
                      </a:r>
                      <a:endParaRPr lang="hr-HR" sz="6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hr-HR" sz="6000" b="1" dirty="0" smtClean="0">
                <a:latin typeface="Algerian" pitchFamily="82" charset="0"/>
              </a:rPr>
              <a:t>PEKAR </a:t>
            </a:r>
            <a:r>
              <a:rPr lang="hr-HR" sz="3200" b="1" dirty="0" smtClean="0">
                <a:latin typeface="Algerian" pitchFamily="82" charset="0"/>
              </a:rPr>
              <a:t>– 12  UČENIKA    </a:t>
            </a:r>
            <a:r>
              <a:rPr lang="hr-HR" sz="3200" b="1" dirty="0" smtClean="0">
                <a:solidFill>
                  <a:srgbClr val="C00000"/>
                </a:solidFill>
                <a:latin typeface="Algerian" pitchFamily="82" charset="0"/>
              </a:rPr>
              <a:t>JMO</a:t>
            </a:r>
            <a:endParaRPr lang="hr-HR" sz="3200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3074" name="Picture 2" descr="C:\Users\ssprelog545\Desktop\Prezentacija škole\Pekar\DSC006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9565" y="836712"/>
            <a:ext cx="7872875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OPĆA  GIMNAZIJA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ČETVEROGODIŠNJI PROGRAM</a:t>
            </a:r>
          </a:p>
          <a:p>
            <a:pPr>
              <a:buNone/>
            </a:pPr>
            <a:r>
              <a:rPr lang="hr-HR" dirty="0" smtClean="0"/>
              <a:t>UPISUJEMO 1 RAZRED   -  -  26 UČENIKA</a:t>
            </a:r>
          </a:p>
          <a:p>
            <a:pPr>
              <a:buNone/>
            </a:pPr>
            <a:r>
              <a:rPr lang="hr-HR" dirty="0" smtClean="0"/>
              <a:t>BODOVNI PRAG   - -   </a:t>
            </a:r>
            <a:r>
              <a:rPr lang="hr-HR" b="1" dirty="0" smtClean="0"/>
              <a:t>56 bodova</a:t>
            </a:r>
            <a:endParaRPr lang="hr-HR" b="1" dirty="0"/>
          </a:p>
        </p:txBody>
      </p:sp>
      <p:pic>
        <p:nvPicPr>
          <p:cNvPr id="9218" name="Picture 2" descr="C:\Users\ssprelog545\Desktop\Prezentacija škole\Gimanzija\P33138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928934"/>
            <a:ext cx="4500594" cy="3517886"/>
          </a:xfrm>
          <a:prstGeom prst="rect">
            <a:avLst/>
          </a:prstGeom>
          <a:noFill/>
        </p:spPr>
      </p:pic>
      <p:pic>
        <p:nvPicPr>
          <p:cNvPr id="9219" name="Picture 3" descr="C:\Users\ssprelog545\Desktop\Prezentacija škole\Gimanzija\P51826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286124"/>
            <a:ext cx="328614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latin typeface="Algerian" pitchFamily="82" charset="0"/>
              </a:rPr>
              <a:t>PEKAR – </a:t>
            </a:r>
            <a:r>
              <a:rPr lang="hr-HR" sz="2200" b="1" dirty="0" smtClean="0">
                <a:latin typeface="Algerian" pitchFamily="82" charset="0"/>
              </a:rPr>
              <a:t>UMJETNIČKA  DJELA  OD  TIJESTA</a:t>
            </a:r>
            <a:endParaRPr lang="hr-HR" sz="2200" dirty="0"/>
          </a:p>
        </p:txBody>
      </p:sp>
      <p:pic>
        <p:nvPicPr>
          <p:cNvPr id="4098" name="Picture 2" descr="C:\Users\ssprelog545\Desktop\Prezentacija škole\Pekar\DSC006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833290"/>
            <a:ext cx="7556698" cy="5667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116632"/>
            <a:ext cx="7094592" cy="720080"/>
          </a:xfrm>
        </p:spPr>
        <p:txBody>
          <a:bodyPr>
            <a:normAutofit fontScale="90000"/>
          </a:bodyPr>
          <a:lstStyle/>
          <a:p>
            <a:r>
              <a:rPr lang="hr-HR" sz="5300" b="1" dirty="0" smtClean="0">
                <a:latin typeface="Algerian" pitchFamily="82" charset="0"/>
              </a:rPr>
              <a:t>PEKAR</a:t>
            </a:r>
            <a:r>
              <a:rPr lang="hr-HR" b="1" dirty="0" smtClean="0">
                <a:latin typeface="Algerian" pitchFamily="82" charset="0"/>
              </a:rPr>
              <a:t>  -  </a:t>
            </a:r>
            <a:r>
              <a:rPr lang="hr-HR" sz="2700" b="1" dirty="0" smtClean="0">
                <a:latin typeface="Algerian" pitchFamily="82" charset="0"/>
              </a:rPr>
              <a:t>NEMA BODOVNOG PRAGA</a:t>
            </a:r>
            <a:endParaRPr lang="hr-HR" sz="2700" b="1" dirty="0">
              <a:latin typeface="Algerian" pitchFamily="82" charset="0"/>
            </a:endParaRPr>
          </a:p>
        </p:txBody>
      </p:sp>
      <p:pic>
        <p:nvPicPr>
          <p:cNvPr id="5122" name="Picture 2" descr="C:\Users\ssprelog545\Desktop\Prezentacija škole\Pekar\P60102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539" y="3300374"/>
            <a:ext cx="4299959" cy="3224970"/>
          </a:xfrm>
          <a:prstGeom prst="rect">
            <a:avLst/>
          </a:prstGeom>
          <a:noFill/>
        </p:spPr>
      </p:pic>
      <p:pic>
        <p:nvPicPr>
          <p:cNvPr id="5123" name="Picture 3" descr="C:\Users\ssprelog545\Desktop\Prezentacija škole\Pekar\P601028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740619"/>
            <a:ext cx="4500562" cy="6000749"/>
          </a:xfrm>
          <a:prstGeom prst="rect">
            <a:avLst/>
          </a:prstGeom>
          <a:noFill/>
        </p:spPr>
      </p:pic>
      <p:pic>
        <p:nvPicPr>
          <p:cNvPr id="5" name="Picture 2" descr="C:\Users\ssprelog545\Desktop\Prezentacija škole\Pekar\DSC00684.JP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625962" y="836712"/>
            <a:ext cx="3309772" cy="2364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hr-HR" b="1" dirty="0" smtClean="0">
                <a:latin typeface="Algerian" pitchFamily="82" charset="0"/>
              </a:rPr>
              <a:t>MESAR – </a:t>
            </a:r>
            <a:r>
              <a:rPr lang="hr-HR" sz="2800" b="1" dirty="0" smtClean="0">
                <a:latin typeface="Algerian" pitchFamily="82" charset="0"/>
              </a:rPr>
              <a:t>12</a:t>
            </a:r>
            <a:r>
              <a:rPr lang="hr-H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 UČENIKA    </a:t>
            </a:r>
            <a:r>
              <a:rPr lang="hr-HR" sz="2800" b="1" dirty="0" smtClean="0">
                <a:solidFill>
                  <a:srgbClr val="C00000"/>
                </a:solidFill>
                <a:latin typeface="Algerian" pitchFamily="82" charset="0"/>
              </a:rPr>
              <a:t>JMO</a:t>
            </a:r>
            <a:endParaRPr lang="hr-HR" sz="2800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6146" name="Picture 2" descr="C:\Users\ssprelog545\Desktop\Prezentacija škole\Mesar\P60726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980728"/>
            <a:ext cx="7601498" cy="5701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786210"/>
          </a:xfrm>
        </p:spPr>
        <p:txBody>
          <a:bodyPr>
            <a:normAutofit/>
          </a:bodyPr>
          <a:lstStyle/>
          <a:p>
            <a:r>
              <a:rPr lang="hr-HR" sz="5400" b="1" dirty="0" smtClean="0">
                <a:latin typeface="Algerian" pitchFamily="82" charset="0"/>
              </a:rPr>
              <a:t>MESAR</a:t>
            </a:r>
            <a:br>
              <a:rPr lang="hr-HR" sz="5400" b="1" dirty="0" smtClean="0">
                <a:latin typeface="Algerian" pitchFamily="82" charset="0"/>
              </a:rPr>
            </a:br>
            <a:r>
              <a:rPr lang="hr-HR" sz="2400" b="1" dirty="0" smtClean="0">
                <a:latin typeface="Algerian" pitchFamily="82" charset="0"/>
              </a:rPr>
              <a:t>NEMA BODOVNOG PRAGA</a:t>
            </a:r>
            <a:endParaRPr lang="hr-HR" sz="2400" b="1" dirty="0">
              <a:latin typeface="Algerian" pitchFamily="82" charset="0"/>
            </a:endParaRPr>
          </a:p>
        </p:txBody>
      </p:sp>
      <p:pic>
        <p:nvPicPr>
          <p:cNvPr id="7170" name="Picture 2" descr="C:\Users\ssprelog545\Desktop\Prezentacija škole\Mesar\P60426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487" y="692696"/>
            <a:ext cx="4302497" cy="5736663"/>
          </a:xfrm>
          <a:prstGeom prst="rect">
            <a:avLst/>
          </a:prstGeom>
          <a:noFill/>
        </p:spPr>
      </p:pic>
      <p:pic>
        <p:nvPicPr>
          <p:cNvPr id="7171" name="Picture 3" descr="C:\Users\ssprelog545\Desktop\Prezentacija škole\Mesar\P60726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348880"/>
            <a:ext cx="4419605" cy="331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Algerian" pitchFamily="82" charset="0"/>
              </a:rPr>
              <a:t>POMOĆNI KUHAR  I SLASTIČAR</a:t>
            </a:r>
            <a:endParaRPr lang="hr-HR" sz="3200" dirty="0">
              <a:latin typeface="Algerian" pitchFamily="82" charset="0"/>
            </a:endParaRPr>
          </a:p>
        </p:txBody>
      </p:sp>
      <p:pic>
        <p:nvPicPr>
          <p:cNvPr id="4" name="Picture 2" descr="G:\PKS\3 PKS 2\DSC037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672408" cy="527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723087"/>
              </p:ext>
            </p:extLst>
          </p:nvPr>
        </p:nvGraphicFramePr>
        <p:xfrm>
          <a:off x="4644008" y="5877272"/>
          <a:ext cx="3096344" cy="80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</a:tblGrid>
              <a:tr h="802888">
                <a:tc>
                  <a:txBody>
                    <a:bodyPr/>
                    <a:lstStyle/>
                    <a:p>
                      <a:r>
                        <a:rPr lang="hr-HR" sz="4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lgerian" pitchFamily="82" charset="0"/>
                        </a:rPr>
                        <a:t>8  UČENIKA</a:t>
                      </a:r>
                      <a:endParaRPr lang="hr-HR" sz="4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G:\PKS\2 PKS\Tilošanec 2012.-2013\2.PKS\POMOČNI SLIKE\Nova mapa\IMG_376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7283" y="1596023"/>
            <a:ext cx="4979213" cy="41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Algerian" pitchFamily="82" charset="0"/>
              </a:rPr>
              <a:t>POMOĆNI KUHAR I SLASTIČAR</a:t>
            </a:r>
            <a:endParaRPr lang="hr-HR" b="1" dirty="0">
              <a:latin typeface="Algerian" pitchFamily="82" charset="0"/>
            </a:endParaRPr>
          </a:p>
        </p:txBody>
      </p:sp>
      <p:pic>
        <p:nvPicPr>
          <p:cNvPr id="4" name="Picture 2" descr="G:\1. PKS2\1311201230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6678" y="1628800"/>
            <a:ext cx="382404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sprelog545\Desktop\PKS\PKS_1\271120123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82021" y="1772816"/>
            <a:ext cx="4992555" cy="3744416"/>
          </a:xfrm>
          <a:prstGeom prst="rect">
            <a:avLst/>
          </a:prstGeom>
          <a:noFill/>
        </p:spPr>
      </p:pic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0472562"/>
              </p:ext>
            </p:extLst>
          </p:nvPr>
        </p:nvGraphicFramePr>
        <p:xfrm>
          <a:off x="827584" y="5805264"/>
          <a:ext cx="7344816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792088"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I OVE DJEVOJČICE ZNAJU OZBILJNO RADITI</a:t>
                      </a:r>
                      <a:endParaRPr lang="hr-HR" sz="32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hr-HR" b="1" dirty="0" smtClean="0">
                <a:latin typeface="Algerian" pitchFamily="82" charset="0"/>
              </a:rPr>
              <a:t>POMOĆNI KUHAR I SLASTIČAR</a:t>
            </a:r>
            <a:endParaRPr lang="hr-HR" b="1" dirty="0">
              <a:latin typeface="Algerian" pitchFamily="82" charset="0"/>
            </a:endParaRPr>
          </a:p>
        </p:txBody>
      </p:sp>
      <p:pic>
        <p:nvPicPr>
          <p:cNvPr id="5" name="Picture 2" descr="G:\PKS\2 PKS\Tilošanec 2012.-2013\2.PKS\POMOČNI SLIKE\Nova mapa\IMG_36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77352"/>
            <a:ext cx="4215000" cy="5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1. PKS2\041220124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30762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2083712"/>
              </p:ext>
            </p:extLst>
          </p:nvPr>
        </p:nvGraphicFramePr>
        <p:xfrm>
          <a:off x="236003" y="5186888"/>
          <a:ext cx="428321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214"/>
              </a:tblGrid>
              <a:tr h="1512168">
                <a:tc>
                  <a:txBody>
                    <a:bodyPr/>
                    <a:lstStyle/>
                    <a:p>
                      <a:r>
                        <a:rPr lang="hr-HR" sz="3200" b="1" dirty="0" smtClean="0">
                          <a:solidFill>
                            <a:srgbClr val="92D050"/>
                          </a:solidFill>
                        </a:rPr>
                        <a:t>U  LAGANOM PROGRAMU  IMA VREMENA  I  ZA  IGRU</a:t>
                      </a:r>
                      <a:endParaRPr lang="hr-HR" sz="32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SLOBODNE AKTIVNOSTI</a:t>
            </a:r>
            <a:endParaRPr lang="hr-HR" dirty="0"/>
          </a:p>
        </p:txBody>
      </p:sp>
      <p:pic>
        <p:nvPicPr>
          <p:cNvPr id="4" name="Picture 4" descr="F:\Medjimursko vinogorje by Vjeran Zganec Rogulja\Duga nad vinogradom (3)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6" y="980728"/>
            <a:ext cx="4320480" cy="5688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9486130"/>
              </p:ext>
            </p:extLst>
          </p:nvPr>
        </p:nvGraphicFramePr>
        <p:xfrm>
          <a:off x="4932040" y="1124744"/>
          <a:ext cx="3960440" cy="235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2358008">
                <a:tc>
                  <a:txBody>
                    <a:bodyPr/>
                    <a:lstStyle/>
                    <a:p>
                      <a:r>
                        <a:rPr lang="hr-HR" sz="3600" dirty="0" smtClean="0"/>
                        <a:t>  PLANINARSKA</a:t>
                      </a:r>
                      <a:r>
                        <a:rPr lang="hr-HR" sz="3600" baseline="0" dirty="0" smtClean="0"/>
                        <a:t>    </a:t>
                      </a:r>
                    </a:p>
                    <a:p>
                      <a:r>
                        <a:rPr lang="hr-HR" sz="3600" baseline="0" dirty="0" smtClean="0"/>
                        <a:t>        GRUPA </a:t>
                      </a:r>
                    </a:p>
                    <a:p>
                      <a:r>
                        <a:rPr lang="hr-HR" sz="3600" baseline="0" dirty="0" smtClean="0"/>
                        <a:t> SREDNJE  ŠKOLE  </a:t>
                      </a:r>
                    </a:p>
                    <a:p>
                      <a:r>
                        <a:rPr lang="hr-HR" sz="3600" baseline="0" dirty="0" smtClean="0"/>
                        <a:t>        PRELOG</a:t>
                      </a:r>
                      <a:endParaRPr lang="hr-HR" sz="3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1629225"/>
              </p:ext>
            </p:extLst>
          </p:nvPr>
        </p:nvGraphicFramePr>
        <p:xfrm>
          <a:off x="5076056" y="1196752"/>
          <a:ext cx="3960440" cy="235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2358008">
                <a:tc>
                  <a:txBody>
                    <a:bodyPr/>
                    <a:lstStyle/>
                    <a:p>
                      <a:r>
                        <a:rPr lang="hr-HR" sz="3600" dirty="0" smtClean="0"/>
                        <a:t>  </a:t>
                      </a:r>
                      <a:r>
                        <a:rPr lang="hr-HR" sz="3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PLANINARSKA</a:t>
                      </a:r>
                      <a:r>
                        <a:rPr lang="hr-HR" sz="3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</a:t>
                      </a:r>
                    </a:p>
                    <a:p>
                      <a:r>
                        <a:rPr lang="hr-HR" sz="3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    GRUPA </a:t>
                      </a:r>
                    </a:p>
                    <a:p>
                      <a:r>
                        <a:rPr lang="hr-HR" sz="3600" baseline="0" dirty="0" smtClean="0"/>
                        <a:t> </a:t>
                      </a:r>
                      <a:r>
                        <a:rPr lang="hr-HR" sz="3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SREDNJE  ŠKOLE  </a:t>
                      </a:r>
                    </a:p>
                    <a:p>
                      <a:r>
                        <a:rPr lang="hr-HR" sz="3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PRELOG</a:t>
                      </a:r>
                      <a:endParaRPr lang="hr-HR" sz="3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D:\Dokumenti\Moje slike\73507_2585968465986_776713625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8051" y="3717032"/>
            <a:ext cx="3792421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39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2844" y="0"/>
            <a:ext cx="4286280" cy="1785926"/>
          </a:xfrm>
        </p:spPr>
        <p:txBody>
          <a:bodyPr>
            <a:noAutofit/>
          </a:bodyPr>
          <a:lstStyle/>
          <a:p>
            <a:r>
              <a:rPr lang="hr-HR" sz="32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hr-H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hr-HR" sz="32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hr-H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hr-HR" sz="32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hr-H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hr-HR" sz="3200" b="1" dirty="0" smtClean="0">
                <a:solidFill>
                  <a:schemeClr val="bg2">
                    <a:lumMod val="25000"/>
                  </a:schemeClr>
                </a:solidFill>
              </a:rPr>
              <a:t>PLANINARSKA GRUPA </a:t>
            </a:r>
            <a:br>
              <a:rPr lang="hr-H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hr-HR" sz="3200" b="1" dirty="0" smtClean="0">
                <a:solidFill>
                  <a:schemeClr val="bg2">
                    <a:lumMod val="25000"/>
                  </a:schemeClr>
                </a:solidFill>
              </a:rPr>
              <a:t>SREDNJE ŠKOLE PRELOG</a:t>
            </a: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Ivanš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č</a:t>
            </a:r>
            <a:r>
              <a:rPr lang="hr-HR" sz="3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ica – 1060 m</a:t>
            </a:r>
            <a:r>
              <a:rPr lang="hr-HR" sz="3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r-HR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r-HR" sz="32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br>
              <a:rPr lang="hr-HR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r-HR" sz="3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r-HR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hr-HR" sz="3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076056" y="3645024"/>
            <a:ext cx="3960440" cy="2736304"/>
          </a:xfrm>
        </p:spPr>
        <p:txBody>
          <a:bodyPr>
            <a:norm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1026" name="Picture 2" descr="http://www.plsavez.hr/files/data/26/vrhovi.folder/3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8347" y="116632"/>
            <a:ext cx="451814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820" y="3310594"/>
            <a:ext cx="4699565" cy="350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6022228"/>
              </p:ext>
            </p:extLst>
          </p:nvPr>
        </p:nvGraphicFramePr>
        <p:xfrm>
          <a:off x="428596" y="2214554"/>
          <a:ext cx="3468217" cy="1053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217"/>
              </a:tblGrid>
              <a:tr h="1053635">
                <a:tc>
                  <a:txBody>
                    <a:bodyPr/>
                    <a:lstStyle/>
                    <a:p>
                      <a:r>
                        <a:rPr lang="hr-HR" sz="4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MOHOKOS</a:t>
                      </a:r>
                    </a:p>
                    <a:p>
                      <a:r>
                        <a:rPr lang="hr-HR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NAJVIŠI VRH MEĐIMURJA</a:t>
                      </a:r>
                      <a:r>
                        <a:rPr lang="hr-HR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hr-HR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344 m </a:t>
                      </a:r>
                      <a:endParaRPr lang="hr-HR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9832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3546666"/>
              </p:ext>
            </p:extLst>
          </p:nvPr>
        </p:nvGraphicFramePr>
        <p:xfrm>
          <a:off x="5214942" y="4156288"/>
          <a:ext cx="35719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</a:tblGrid>
              <a:tr h="2214578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DRUŽENJA</a:t>
                      </a:r>
                      <a:r>
                        <a:rPr lang="hr-HR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NA IZVANNASTAVNIM AKTIVNOSTIMA      NAS ZBLIŽUJU                I </a:t>
                      </a:r>
                      <a:r>
                        <a:rPr lang="hr-HR" sz="2800" baseline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ČINE SRETNIJIMA</a:t>
                      </a:r>
                      <a:endParaRPr lang="hr-HR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983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63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SREDNJA  ŠKOLA  PRELOG</a:t>
            </a:r>
            <a:endParaRPr lang="hr-HR" b="1" dirty="0">
              <a:solidFill>
                <a:schemeClr val="tx2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67544" y="857232"/>
            <a:ext cx="8219256" cy="5164056"/>
          </a:xfrm>
        </p:spPr>
        <p:txBody>
          <a:bodyPr/>
          <a:lstStyle/>
          <a:p>
            <a:pPr>
              <a:buNone/>
            </a:pPr>
            <a:r>
              <a:rPr lang="hr-HR" b="1" dirty="0" smtClean="0"/>
              <a:t>POZIVAMO VAS NA DANE OTVORENIH VRATA</a:t>
            </a:r>
          </a:p>
          <a:p>
            <a:pPr>
              <a:buFontTx/>
              <a:buChar char="-"/>
            </a:pPr>
            <a:r>
              <a:rPr lang="hr-HR" dirty="0" smtClean="0"/>
              <a:t>RAZGLEDAJTE NAŠE UČIONICE I KABINETE</a:t>
            </a:r>
          </a:p>
          <a:p>
            <a:pPr>
              <a:buFontTx/>
              <a:buChar char="-"/>
            </a:pPr>
            <a:r>
              <a:rPr lang="hr-HR" dirty="0" smtClean="0"/>
              <a:t>UPOZNAJTE VAŠE BUDUĆE NASTAVNIKE</a:t>
            </a:r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2050" name="Picture 2" descr="C:\Users\ssprelog545\Desktop\Prezentacija škole\Škola\P1010078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1015050" y="2482967"/>
            <a:ext cx="6725301" cy="3826353"/>
          </a:xfrm>
          <a:prstGeom prst="rect">
            <a:avLst/>
          </a:prstGeom>
          <a:noFill/>
        </p:spPr>
      </p:pic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0095529"/>
              </p:ext>
            </p:extLst>
          </p:nvPr>
        </p:nvGraphicFramePr>
        <p:xfrm>
          <a:off x="214282" y="6093296"/>
          <a:ext cx="8606190" cy="608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6190"/>
              </a:tblGrid>
              <a:tr h="608268"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SVE INFORMACIJE POTRAŽITE NA:  http://www.ss-prelog.skole.hr</a:t>
                      </a:r>
                      <a:endParaRPr lang="hr-HR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44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785794"/>
          </a:xfrm>
        </p:spPr>
        <p:txBody>
          <a:bodyPr/>
          <a:lstStyle/>
          <a:p>
            <a:r>
              <a:rPr lang="hr-HR" dirty="0" smtClean="0">
                <a:latin typeface="Algerian" pitchFamily="82" charset="0"/>
              </a:rPr>
              <a:t>gimnazija</a:t>
            </a:r>
            <a:endParaRPr lang="hr-HR" dirty="0">
              <a:latin typeface="Algerian" pitchFamily="82" charset="0"/>
            </a:endParaRPr>
          </a:p>
        </p:txBody>
      </p:sp>
      <p:pic>
        <p:nvPicPr>
          <p:cNvPr id="8194" name="Picture 2" descr="C:\Users\ssprelog545\Desktop\Prezentacija škole\Gimanzija\DSC014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71480"/>
            <a:ext cx="7920880" cy="6215082"/>
          </a:xfrm>
          <a:prstGeom prst="rect">
            <a:avLst/>
          </a:prstGeom>
          <a:noFill/>
        </p:spPr>
      </p:pic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7516056"/>
              </p:ext>
            </p:extLst>
          </p:nvPr>
        </p:nvGraphicFramePr>
        <p:xfrm>
          <a:off x="3203848" y="6021288"/>
          <a:ext cx="5735960" cy="658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5960"/>
              </a:tblGrid>
              <a:tr h="658872">
                <a:tc>
                  <a:txBody>
                    <a:bodyPr/>
                    <a:lstStyle/>
                    <a:p>
                      <a:r>
                        <a:rPr lang="hr-HR" sz="2800" dirty="0" smtClean="0"/>
                        <a:t>MEDALJE</a:t>
                      </a:r>
                      <a:r>
                        <a:rPr lang="hr-HR" sz="2800" baseline="0" dirty="0" smtClean="0"/>
                        <a:t> SA SVJETSKOG PRVENSTVA</a:t>
                      </a:r>
                      <a:endParaRPr lang="hr-HR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hr-HR" b="1" dirty="0" smtClean="0"/>
              <a:t>EKONOMIST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5929354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ČETVEROGODIŠNJI PROGRAM</a:t>
            </a:r>
          </a:p>
          <a:p>
            <a:pPr>
              <a:buNone/>
            </a:pPr>
            <a:r>
              <a:rPr lang="hr-HR" dirty="0" smtClean="0"/>
              <a:t>UPISUJEMO 1 RAZRED   -  -  26 UČENIKA</a:t>
            </a:r>
          </a:p>
          <a:p>
            <a:pPr>
              <a:buNone/>
            </a:pPr>
            <a:r>
              <a:rPr lang="hr-HR" dirty="0" smtClean="0"/>
              <a:t>BODOVNI PRAG   - -   </a:t>
            </a:r>
            <a:r>
              <a:rPr lang="hr-HR" b="1" dirty="0" smtClean="0"/>
              <a:t>44 bodova</a:t>
            </a:r>
            <a:endParaRPr lang="hr-HR" b="1" dirty="0"/>
          </a:p>
        </p:txBody>
      </p:sp>
      <p:pic>
        <p:nvPicPr>
          <p:cNvPr id="11266" name="Picture 2" descr="C:\Users\ssprelog545\Desktop\Prezentacija škole\Ekonomist\kostari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761358"/>
            <a:ext cx="3500462" cy="3714125"/>
          </a:xfrm>
          <a:prstGeom prst="rect">
            <a:avLst/>
          </a:prstGeom>
          <a:noFill/>
        </p:spPr>
      </p:pic>
      <p:pic>
        <p:nvPicPr>
          <p:cNvPr id="11267" name="Picture 3" descr="C:\Users\ssprelog545\Desktop\Prezentacija škole\Ekonomist\P10103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46506" y="2786058"/>
            <a:ext cx="4595309" cy="3595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4286280" cy="514353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01024" y="214290"/>
            <a:ext cx="1142976" cy="6357982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rgbClr val="0070C0"/>
                </a:solidFill>
              </a:rPr>
              <a:t>S</a:t>
            </a:r>
          </a:p>
          <a:p>
            <a:r>
              <a:rPr lang="hr-HR" sz="3600" dirty="0" smtClean="0">
                <a:solidFill>
                  <a:srgbClr val="0070C0"/>
                </a:solidFill>
              </a:rPr>
              <a:t>Š</a:t>
            </a:r>
          </a:p>
          <a:p>
            <a:r>
              <a:rPr lang="hr-HR" sz="3600" dirty="0" smtClean="0">
                <a:solidFill>
                  <a:srgbClr val="0070C0"/>
                </a:solidFill>
              </a:rPr>
              <a:t>P</a:t>
            </a:r>
          </a:p>
          <a:p>
            <a:pPr>
              <a:buNone/>
            </a:pPr>
            <a:r>
              <a:rPr lang="hr-HR" sz="2600" dirty="0" smtClean="0">
                <a:latin typeface="Algerian" pitchFamily="82" charset="0"/>
              </a:rPr>
              <a:t>E</a:t>
            </a:r>
          </a:p>
          <a:p>
            <a:pPr>
              <a:buNone/>
            </a:pPr>
            <a:r>
              <a:rPr lang="hr-HR" sz="2600" dirty="0" smtClean="0">
                <a:latin typeface="Algerian" pitchFamily="82" charset="0"/>
              </a:rPr>
              <a:t>K</a:t>
            </a:r>
          </a:p>
          <a:p>
            <a:pPr>
              <a:buNone/>
            </a:pPr>
            <a:r>
              <a:rPr lang="hr-HR" sz="2600" dirty="0" smtClean="0">
                <a:latin typeface="Algerian" pitchFamily="82" charset="0"/>
              </a:rPr>
              <a:t>O</a:t>
            </a:r>
          </a:p>
          <a:p>
            <a:pPr>
              <a:buNone/>
            </a:pPr>
            <a:r>
              <a:rPr lang="hr-HR" sz="2600" dirty="0" smtClean="0">
                <a:latin typeface="Algerian" pitchFamily="82" charset="0"/>
              </a:rPr>
              <a:t>N</a:t>
            </a:r>
          </a:p>
          <a:p>
            <a:pPr>
              <a:buNone/>
            </a:pPr>
            <a:r>
              <a:rPr lang="hr-HR" sz="2600" dirty="0" smtClean="0">
                <a:latin typeface="Algerian" pitchFamily="82" charset="0"/>
              </a:rPr>
              <a:t>O</a:t>
            </a:r>
          </a:p>
          <a:p>
            <a:pPr>
              <a:buNone/>
            </a:pPr>
            <a:r>
              <a:rPr lang="hr-HR" sz="2600" dirty="0" smtClean="0">
                <a:latin typeface="Algerian" pitchFamily="82" charset="0"/>
              </a:rPr>
              <a:t>M</a:t>
            </a:r>
          </a:p>
          <a:p>
            <a:pPr>
              <a:buNone/>
            </a:pPr>
            <a:r>
              <a:rPr lang="hr-HR" sz="2600" dirty="0" smtClean="0">
                <a:latin typeface="Algerian" pitchFamily="82" charset="0"/>
              </a:rPr>
              <a:t>I</a:t>
            </a:r>
          </a:p>
          <a:p>
            <a:pPr>
              <a:buNone/>
            </a:pPr>
            <a:r>
              <a:rPr lang="hr-HR" sz="2600" dirty="0" smtClean="0">
                <a:latin typeface="Algerian" pitchFamily="82" charset="0"/>
              </a:rPr>
              <a:t>S</a:t>
            </a:r>
          </a:p>
          <a:p>
            <a:pPr>
              <a:buNone/>
            </a:pPr>
            <a:r>
              <a:rPr lang="hr-HR" sz="2600" dirty="0" smtClean="0">
                <a:latin typeface="Algerian" pitchFamily="82" charset="0"/>
              </a:rPr>
              <a:t>t</a:t>
            </a:r>
            <a:endParaRPr lang="hr-HR" sz="2600" dirty="0">
              <a:latin typeface="Algerian" pitchFamily="82" charset="0"/>
            </a:endParaRPr>
          </a:p>
        </p:txBody>
      </p:sp>
      <p:pic>
        <p:nvPicPr>
          <p:cNvPr id="1026" name="Picture 2" descr="C:\Users\ssprelog545\Desktop\Prezentacija škole\Ekonomist\P10103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523087"/>
            <a:ext cx="7500990" cy="6049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TURISTIČKO – HOTELIJERSKI KOMERCIJALIST</a:t>
            </a:r>
            <a:endParaRPr lang="hr-H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ČETVEROGODIŠNJI PROGRAM</a:t>
            </a:r>
          </a:p>
          <a:p>
            <a:pPr>
              <a:buNone/>
            </a:pPr>
            <a:r>
              <a:rPr lang="hr-HR" b="1" dirty="0" smtClean="0"/>
              <a:t> 1 RAZRED</a:t>
            </a:r>
            <a:r>
              <a:rPr lang="hr-HR" dirty="0" smtClean="0"/>
              <a:t> - </a:t>
            </a:r>
            <a:r>
              <a:rPr lang="hr-HR" b="1" dirty="0" smtClean="0"/>
              <a:t>26</a:t>
            </a:r>
            <a:r>
              <a:rPr lang="hr-HR" dirty="0" smtClean="0"/>
              <a:t> UČENIKA</a:t>
            </a:r>
          </a:p>
          <a:p>
            <a:pPr>
              <a:buNone/>
            </a:pPr>
            <a:r>
              <a:rPr lang="hr-HR" dirty="0" smtClean="0"/>
              <a:t>BODOVNI PRAG   -  </a:t>
            </a:r>
            <a:r>
              <a:rPr lang="hr-HR" b="1" dirty="0" smtClean="0"/>
              <a:t>44 bodova</a:t>
            </a:r>
            <a:endParaRPr lang="hr-HR" b="1" dirty="0"/>
          </a:p>
        </p:txBody>
      </p:sp>
      <p:pic>
        <p:nvPicPr>
          <p:cNvPr id="1026" name="Picture 2" descr="C:\Users\ssprelog545\Desktop\čevo\100OLYMP\PB230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214686"/>
            <a:ext cx="4317598" cy="3321843"/>
          </a:xfrm>
          <a:prstGeom prst="rect">
            <a:avLst/>
          </a:prstGeom>
          <a:noFill/>
        </p:spPr>
      </p:pic>
      <p:pic>
        <p:nvPicPr>
          <p:cNvPr id="1027" name="Picture 3" descr="C:\Users\ssprelog545\Desktop\čevo\100OLYMP\PB230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901017"/>
            <a:ext cx="2962588" cy="5751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6016" y="980728"/>
            <a:ext cx="4176464" cy="5472608"/>
          </a:xfrm>
        </p:spPr>
        <p:txBody>
          <a:bodyPr/>
          <a:lstStyle/>
          <a:p>
            <a:r>
              <a:rPr lang="hr-HR" dirty="0" smtClean="0"/>
              <a:t>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052736"/>
            <a:ext cx="4248472" cy="5073427"/>
          </a:xfrm>
        </p:spPr>
        <p:txBody>
          <a:bodyPr/>
          <a:lstStyle/>
          <a:p>
            <a:r>
              <a:rPr lang="hr-HR" dirty="0" err="1" smtClean="0"/>
              <a:t>thk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8" y="980728"/>
            <a:ext cx="4248472" cy="581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0326339"/>
              </p:ext>
            </p:extLst>
          </p:nvPr>
        </p:nvGraphicFramePr>
        <p:xfrm>
          <a:off x="179512" y="188640"/>
          <a:ext cx="849694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576064">
                <a:tc>
                  <a:txBody>
                    <a:bodyPr/>
                    <a:lstStyle/>
                    <a:p>
                      <a:r>
                        <a:rPr lang="hr-HR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TURISTIČKO – HOTELIJERSKI</a:t>
                      </a:r>
                      <a:r>
                        <a:rPr lang="hr-HR" sz="3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KOMERCIJALIST</a:t>
                      </a:r>
                      <a:endParaRPr lang="hr-HR" sz="3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22692" y="692696"/>
            <a:ext cx="3421716" cy="24858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C:\Documents and Settings\Bajsic\Desktop\KRK-catering\New Folder (2)\DCIM\DCIM\100OLYMP\P10100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3140968"/>
            <a:ext cx="2520280" cy="3644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483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764704"/>
          </a:xfrm>
        </p:spPr>
        <p:txBody>
          <a:bodyPr>
            <a:normAutofit/>
          </a:bodyPr>
          <a:lstStyle/>
          <a:p>
            <a:r>
              <a:rPr lang="hr-HR" sz="2800" dirty="0" smtClean="0"/>
              <a:t>ZANIMANJE JE POVEZANO S MNOGIM PUTOVANJIMA</a:t>
            </a:r>
            <a:endParaRPr lang="hr-HR" sz="2800" dirty="0"/>
          </a:p>
        </p:txBody>
      </p:sp>
      <p:pic>
        <p:nvPicPr>
          <p:cNvPr id="4" name="Picture 2" descr="C:\Documents and Settings\Administrator\Desktop\slike\espanija\Matur.- ESP -Borković\IMG_8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7504" y="3819998"/>
            <a:ext cx="4320480" cy="292137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slike\espanija\esp-vik\IMG_87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003444"/>
            <a:ext cx="4320480" cy="576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slike\espanija\esp-vik\IMG_00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507" y="692696"/>
            <a:ext cx="4224469" cy="3168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41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314</Words>
  <Application>Microsoft Office PowerPoint</Application>
  <PresentationFormat>Prikaz na zaslonu (4:3)</PresentationFormat>
  <Paragraphs>106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39</vt:i4>
      </vt:variant>
    </vt:vector>
  </HeadingPairs>
  <TitlesOfParts>
    <vt:vector size="40" baseType="lpstr">
      <vt:lpstr>Office Theme</vt:lpstr>
      <vt:lpstr>SREDNJA  ŠKOLA  PRELOG</vt:lpstr>
      <vt:lpstr>SREDNJA  ŠKOLA  PRELOG</vt:lpstr>
      <vt:lpstr>OPĆA  GIMNAZIJA</vt:lpstr>
      <vt:lpstr>gimnazija</vt:lpstr>
      <vt:lpstr>EKONOMIST</vt:lpstr>
      <vt:lpstr>Slajd 6</vt:lpstr>
      <vt:lpstr>TURISTIČKO – HOTELIJERSKI KOMERCIJALIST</vt:lpstr>
      <vt:lpstr>T</vt:lpstr>
      <vt:lpstr>ZANIMANJE JE POVEZANO S MNOGIM PUTOVANJIMA</vt:lpstr>
      <vt:lpstr>SREDNJA  ŠKOLA  PRELOG</vt:lpstr>
      <vt:lpstr>Slajd 11</vt:lpstr>
      <vt:lpstr>POSLUŽIVANJE</vt:lpstr>
      <vt:lpstr>Slajd 13</vt:lpstr>
      <vt:lpstr>Slajd 14</vt:lpstr>
      <vt:lpstr>Slajd 15</vt:lpstr>
      <vt:lpstr>Slajd 16</vt:lpstr>
      <vt:lpstr>MLADI  BARMENI</vt:lpstr>
      <vt:lpstr>FLAMBIRANJE - ATRAKCIJA</vt:lpstr>
      <vt:lpstr>Slajd 19</vt:lpstr>
      <vt:lpstr>Slajd 20</vt:lpstr>
      <vt:lpstr>KUHAR  -  26 UČENIKA   -    JMO</vt:lpstr>
      <vt:lpstr>Slajd 22</vt:lpstr>
      <vt:lpstr>HLADNA JELA – UMJETNOST PRIPREME</vt:lpstr>
      <vt:lpstr>Slajd 24</vt:lpstr>
      <vt:lpstr>  </vt:lpstr>
      <vt:lpstr>SLASTIČAR</vt:lpstr>
      <vt:lpstr>SLASTIČAR</vt:lpstr>
      <vt:lpstr>Slajd 28</vt:lpstr>
      <vt:lpstr>PEKAR – 12  UČENIKA    JMO</vt:lpstr>
      <vt:lpstr>PEKAR – UMJETNIČKA  DJELA  OD  TIJESTA</vt:lpstr>
      <vt:lpstr>PEKAR  -  NEMA BODOVNOG PRAGA</vt:lpstr>
      <vt:lpstr>MESAR – 12 UČENIKA    JMO</vt:lpstr>
      <vt:lpstr>MESAR NEMA BODOVNOG PRAGA</vt:lpstr>
      <vt:lpstr>POMOĆNI KUHAR  I SLASTIČAR</vt:lpstr>
      <vt:lpstr>POMOĆNI KUHAR I SLASTIČAR</vt:lpstr>
      <vt:lpstr>POMOĆNI KUHAR I SLASTIČAR</vt:lpstr>
      <vt:lpstr>SLOBODNE AKTIVNOSTI</vt:lpstr>
      <vt:lpstr>   PLANINARSKA GRUPA  SREDNJE ŠKOLE PRELOG Ivanščica – 1060 m     </vt:lpstr>
      <vt:lpstr>SREDNJA  ŠKOLA  PRELOG</vt:lpstr>
    </vt:vector>
  </TitlesOfParts>
  <Company>DarkOS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DarkUser</dc:creator>
  <cp:lastModifiedBy>profesor</cp:lastModifiedBy>
  <cp:revision>71</cp:revision>
  <dcterms:created xsi:type="dcterms:W3CDTF">2010-09-25T05:23:08Z</dcterms:created>
  <dcterms:modified xsi:type="dcterms:W3CDTF">2013-04-10T12:23:45Z</dcterms:modified>
</cp:coreProperties>
</file>