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2" r:id="rId10"/>
    <p:sldId id="263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-3175"/>
            <a:ext cx="9144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ska slika s opisom">
  <p:cSld name="Panoramska slika s opis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804863" y="5367338"/>
            <a:ext cx="7526337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 s opisom">
  <p:cSld name="Citat s opisom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/>
          <p:nvPr/>
        </p:nvSpPr>
        <p:spPr>
          <a:xfrm>
            <a:off x="485107" y="1338479"/>
            <a:ext cx="4749312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398884" y="1338479"/>
            <a:ext cx="3302316" cy="40754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tica s nazivom">
  <p:cSld name="Kartica s naziv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855663" y="2286585"/>
            <a:ext cx="3671336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4616450" y="2286000"/>
            <a:ext cx="3671888" cy="230028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 rot="5400000">
            <a:off x="2734800" y="259597"/>
            <a:ext cx="3674397" cy="752400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5752238" y="446089"/>
            <a:ext cx="3391762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5"/>
          <p:cNvSpPr/>
          <p:nvPr/>
        </p:nvSpPr>
        <p:spPr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 rot="5400000">
            <a:off x="4421156" y="2302670"/>
            <a:ext cx="5134798" cy="1701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 rot="5400000">
            <a:off x="571069" y="679882"/>
            <a:ext cx="5414962" cy="494737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09996" y="2222287"/>
            <a:ext cx="367072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663280" y="2222287"/>
            <a:ext cx="3670720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809996" y="2751137"/>
            <a:ext cx="3687391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63280" y="2174875"/>
            <a:ext cx="3670720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63280" y="2751137"/>
            <a:ext cx="3670720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0" y="0"/>
            <a:ext cx="9144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804863" y="446086"/>
            <a:ext cx="2660650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641724" y="446087"/>
            <a:ext cx="4689475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marL="3200400" lvl="6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marL="3657600" lvl="7" indent="-3429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marL="4114800" lvl="8" indent="-3429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804863" y="2260737"/>
            <a:ext cx="2660650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4573588" y="0"/>
            <a:ext cx="4570412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09996" y="2344684"/>
            <a:ext cx="350154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2914357" y="6041361"/>
            <a:ext cx="732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2471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3647017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nostssp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477F448-6A30-4FF6-845B-5619DCF75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87828"/>
            <a:ext cx="6632895" cy="220163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6D51714-B12F-419F-B5E1-B42A9C1C0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013" y="2976464"/>
            <a:ext cx="3519973" cy="1759987"/>
          </a:xfrm>
          <a:prstGeom prst="rect">
            <a:avLst/>
          </a:prstGeom>
        </p:spPr>
      </p:pic>
      <p:sp>
        <p:nvSpPr>
          <p:cNvPr id="120" name="Google Shape;120;p16"/>
          <p:cNvSpPr txBox="1">
            <a:spLocks noGrp="1"/>
          </p:cNvSpPr>
          <p:nvPr>
            <p:ph type="ctrTitle"/>
          </p:nvPr>
        </p:nvSpPr>
        <p:spPr>
          <a:xfrm>
            <a:off x="685800" y="304800"/>
            <a:ext cx="77724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</a:pPr>
            <a:endParaRPr sz="2400"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1371600" y="4889240"/>
            <a:ext cx="6400800" cy="107340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5550"/>
              <a:buNone/>
            </a:pPr>
            <a:r>
              <a:rPr lang="hr-HR" sz="5550" b="1" dirty="0"/>
              <a:t>Go4eXperience </a:t>
            </a:r>
            <a:r>
              <a:rPr lang="hr-HR" sz="5550" b="1" dirty="0"/>
              <a:t>V</a:t>
            </a:r>
            <a:endParaRPr dirty="0"/>
          </a:p>
          <a:p>
            <a:pPr marL="0" lvl="0" indent="0" algn="l" rtl="0">
              <a:spcBef>
                <a:spcPts val="1599"/>
              </a:spcBef>
              <a:spcAft>
                <a:spcPts val="0"/>
              </a:spcAft>
              <a:buSzPts val="4995"/>
              <a:buNone/>
            </a:pPr>
            <a:r>
              <a:rPr lang="hr-HR" sz="4995" b="1" dirty="0"/>
              <a:t>Prijavna radionica </a:t>
            </a:r>
            <a:endParaRPr sz="4995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hr-HR"/>
              <a:t>Prijavna dokumentacija 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🞆"/>
            </a:pPr>
            <a:r>
              <a:rPr lang="hr-HR" sz="2800">
                <a:latin typeface="Arial"/>
                <a:ea typeface="Arial"/>
                <a:cs typeface="Arial"/>
                <a:sym typeface="Arial"/>
              </a:rPr>
              <a:t>Sastoji se od:</a:t>
            </a:r>
            <a:endParaRPr/>
          </a:p>
          <a:p>
            <a:pPr marL="1600200" lvl="3" indent="-228600" algn="l" rtl="0">
              <a:spcBef>
                <a:spcPts val="11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hr-HR" sz="2800">
                <a:latin typeface="Arial"/>
                <a:ea typeface="Arial"/>
                <a:cs typeface="Arial"/>
                <a:sym typeface="Arial"/>
              </a:rPr>
              <a:t>Prijavnog obrasca</a:t>
            </a:r>
            <a:endParaRPr/>
          </a:p>
          <a:p>
            <a:pPr marL="1600200" lvl="3" indent="-228600" algn="l" rtl="0">
              <a:spcBef>
                <a:spcPts val="11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hr-HR" sz="2800">
                <a:latin typeface="Arial"/>
                <a:ea typeface="Arial"/>
                <a:cs typeface="Arial"/>
                <a:sym typeface="Arial"/>
              </a:rPr>
              <a:t>Motivacijskog pisma</a:t>
            </a:r>
            <a:endParaRPr/>
          </a:p>
          <a:p>
            <a:pPr marL="1600200" lvl="3" indent="-228600" algn="l" rtl="0">
              <a:spcBef>
                <a:spcPts val="116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hr-HR" sz="2800">
                <a:latin typeface="Arial"/>
                <a:ea typeface="Arial"/>
                <a:cs typeface="Arial"/>
                <a:sym typeface="Arial"/>
              </a:rPr>
              <a:t>EUROPASS životopisa (EUROPASS CV)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latin typeface="Arial"/>
                <a:ea typeface="Arial"/>
                <a:cs typeface="Arial"/>
                <a:sym typeface="Arial"/>
              </a:rPr>
              <a:t>Predaje se projektnom koordinatoru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EUROPASS CV 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35" y="1474916"/>
            <a:ext cx="4159163" cy="5383084"/>
          </a:xfrm>
          <a:prstGeom prst="rect">
            <a:avLst/>
          </a:prstGeom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904509" y="2348203"/>
            <a:ext cx="3826654" cy="3636510"/>
          </a:xfrm>
        </p:spPr>
        <p:txBody>
          <a:bodyPr/>
          <a:lstStyle/>
          <a:p>
            <a:pPr marL="114300" indent="0">
              <a:buNone/>
            </a:pPr>
            <a:r>
              <a:rPr lang="hr-HR" dirty="0" smtClean="0"/>
              <a:t>RADIONICE IZRADE EUROPASSA BIT ĆE U: </a:t>
            </a:r>
          </a:p>
          <a:p>
            <a:pPr marL="114300" indent="0">
              <a:buNone/>
            </a:pPr>
            <a:r>
              <a:rPr lang="hr-HR" dirty="0" smtClean="0"/>
              <a:t>PONEDJELJAK U 19.00 sati</a:t>
            </a:r>
          </a:p>
          <a:p>
            <a:pPr marL="114300" indent="0">
              <a:buNone/>
            </a:pPr>
            <a:r>
              <a:rPr lang="hr-HR" dirty="0" smtClean="0"/>
              <a:t>UTORAK U 8.30 sati </a:t>
            </a:r>
          </a:p>
          <a:p>
            <a:pPr marL="114300" indent="0">
              <a:buNone/>
            </a:pPr>
            <a:r>
              <a:rPr lang="hr-HR" dirty="0" smtClean="0"/>
              <a:t>RADIONICE ĆE BITI ONLINE, A LINK ĆE BITI PODIJELJEN NA FB STRANICI PROJEKTA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4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hr-HR"/>
              <a:t>Bodovanje prijava 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hr-HR" sz="1665" dirty="0"/>
              <a:t>1. POZITIVNI BODOVI: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opći uspjeh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ocjene iz tri stručna predmeta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praktična nastava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motiviranost u struci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pohvalnica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poznavanje stranog jezika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motivacijsko pismo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65"/>
              <a:buNone/>
            </a:pPr>
            <a:r>
              <a:rPr lang="hr-HR" sz="1665" dirty="0"/>
              <a:t>2. NEGATIVNI BODOVI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pedagoške mjere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Char char="🞆"/>
            </a:pPr>
            <a:r>
              <a:rPr lang="hr-HR" sz="1480" dirty="0"/>
              <a:t>neispričani sati </a:t>
            </a:r>
            <a:endParaRPr dirty="0"/>
          </a:p>
          <a:p>
            <a:pPr marL="34290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None/>
            </a:pPr>
            <a:endParaRPr sz="1480" dirty="0"/>
          </a:p>
          <a:p>
            <a:pPr marL="34290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80"/>
              <a:buNone/>
            </a:pPr>
            <a:r>
              <a:rPr lang="hr-HR" sz="1480" dirty="0"/>
              <a:t>- projektni koordinator, razrednik, stručni nastavnik</a:t>
            </a:r>
            <a:endParaRPr dirty="0"/>
          </a:p>
          <a:p>
            <a:pPr marL="342900" lvl="0" indent="-237172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endParaRPr sz="166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hr-HR"/>
              <a:t>Izbor učenika 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🞆"/>
            </a:pPr>
            <a:r>
              <a:rPr lang="hr-HR" dirty="0"/>
              <a:t>prema broju bodova </a:t>
            </a:r>
            <a:endParaRPr dirty="0"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hr-HR" dirty="0"/>
              <a:t>prema broju slobodnih mjesta za pojedino zanimanje </a:t>
            </a:r>
            <a:endParaRPr dirty="0"/>
          </a:p>
          <a:p>
            <a:pPr marL="914400" lvl="2" indent="0" algn="l" rtl="0">
              <a:spcBef>
                <a:spcPts val="880"/>
              </a:spcBef>
              <a:spcAft>
                <a:spcPts val="0"/>
              </a:spcAft>
              <a:buSzPts val="1400"/>
              <a:buNone/>
            </a:pPr>
            <a:r>
              <a:rPr lang="hr-HR" dirty="0"/>
              <a:t>(npr. 1 pekar, 1 slastičar, 2 kuhara, 2 konobara) </a:t>
            </a:r>
            <a:endParaRPr dirty="0"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hr-HR" dirty="0"/>
              <a:t>poznavanje stranog jezika</a:t>
            </a:r>
            <a:endParaRPr dirty="0"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hr-HR" dirty="0"/>
              <a:t>objava rezultata: </a:t>
            </a:r>
            <a:r>
              <a:rPr lang="hr-HR" dirty="0" smtClean="0"/>
              <a:t> POSTOJI ROK ŽALBE! </a:t>
            </a:r>
            <a:endParaRPr dirty="0"/>
          </a:p>
          <a:p>
            <a:pPr marL="1143000" lvl="2" indent="-228600" algn="l" rtl="0">
              <a:spcBef>
                <a:spcPts val="9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hr-HR" sz="1800" dirty="0"/>
              <a:t>službena stranica škole /ERASMUS+</a:t>
            </a:r>
            <a:endParaRPr dirty="0"/>
          </a:p>
          <a:p>
            <a:pPr marL="1143000" lvl="2" indent="-228600" algn="l" rtl="0">
              <a:spcBef>
                <a:spcPts val="9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hr-HR" sz="1800" dirty="0"/>
              <a:t>Facebook stranica projekta</a:t>
            </a:r>
            <a:endParaRPr dirty="0"/>
          </a:p>
          <a:p>
            <a:pPr marL="1143000" lvl="2" indent="-228600" algn="l" rtl="0">
              <a:spcBef>
                <a:spcPts val="96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hr-HR" sz="1800" dirty="0"/>
              <a:t>oglasna ploča </a:t>
            </a:r>
            <a:endParaRPr dirty="0"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833881" y="381000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hr-HR"/>
              <a:t>Priprema za mobilnost 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hr-HR" sz="2400"/>
              <a:t>Sudjelovanje na radionicama: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hr-HR" sz="2400"/>
              <a:t>Pedagoška radionica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hr-HR" sz="2400"/>
              <a:t>Logističko-kulturološka radionica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hr-HR" sz="2400"/>
              <a:t>Jezična radionica </a:t>
            </a:r>
            <a:endParaRPr/>
          </a:p>
          <a:p>
            <a:pPr marL="342900" lvl="0" indent="-22860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dirty="0"/>
              <a:t> </a:t>
            </a:r>
            <a:endParaRPr dirty="0"/>
          </a:p>
          <a:p>
            <a:pPr marL="342900" lvl="0" indent="-342900" algn="ctr" rtl="0">
              <a:spcBef>
                <a:spcPts val="2040"/>
              </a:spcBef>
              <a:spcAft>
                <a:spcPts val="0"/>
              </a:spcAft>
              <a:buSzPts val="7200"/>
              <a:buNone/>
            </a:pPr>
            <a:r>
              <a:rPr lang="hr-HR" sz="7200" dirty="0"/>
              <a:t>Hvala na pažnji!</a:t>
            </a:r>
            <a:endParaRPr sz="7200" dirty="0"/>
          </a:p>
          <a:p>
            <a:pPr marL="342900" lvl="0" indent="-342900" algn="ctr" rtl="0">
              <a:spcBef>
                <a:spcPts val="2040"/>
              </a:spcBef>
              <a:spcAft>
                <a:spcPts val="0"/>
              </a:spcAft>
              <a:buSzPts val="7200"/>
              <a:buNone/>
            </a:pPr>
            <a:r>
              <a:rPr lang="hr-HR" sz="2400" dirty="0" smtClean="0">
                <a:hlinkClick r:id="rId3"/>
              </a:rPr>
              <a:t>mobilnostssp@gmail.com</a:t>
            </a:r>
            <a:endParaRPr lang="hr-HR" sz="2400" dirty="0" smtClean="0"/>
          </a:p>
          <a:p>
            <a:pPr marL="342900" lvl="0" indent="-342900" algn="ctr" rtl="0">
              <a:spcBef>
                <a:spcPts val="2040"/>
              </a:spcBef>
              <a:spcAft>
                <a:spcPts val="0"/>
              </a:spcAft>
              <a:buSzPts val="7200"/>
              <a:buNone/>
            </a:pPr>
            <a:r>
              <a:rPr lang="hr-HR" sz="2400" dirty="0" smtClean="0"/>
              <a:t>INSTAGRAM: go4experiencessprelog </a:t>
            </a:r>
          </a:p>
          <a:p>
            <a:pPr marL="342900" lvl="0" indent="-342900" algn="ctr" rtl="0">
              <a:spcBef>
                <a:spcPts val="2040"/>
              </a:spcBef>
              <a:spcAft>
                <a:spcPts val="0"/>
              </a:spcAft>
              <a:buSzPts val="7200"/>
              <a:buNone/>
            </a:pPr>
            <a:r>
              <a:rPr lang="hr-HR" sz="2400" dirty="0" smtClean="0"/>
              <a:t>FACEBOOK: go4experience II, III i IV  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dirty="0">
                <a:latin typeface="Arial"/>
                <a:ea typeface="Arial"/>
                <a:cs typeface="Arial"/>
                <a:sym typeface="Arial"/>
              </a:rPr>
              <a:t>Agencija za mobilnost i programe EU</a:t>
            </a:r>
            <a:endParaRPr lang="hr-HR" dirty="0">
              <a:ea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dirty="0">
                <a:latin typeface="Arial"/>
                <a:ea typeface="Arial"/>
                <a:cs typeface="Arial"/>
                <a:sym typeface="Arial"/>
              </a:rPr>
              <a:t>Odobrena sredstva 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hr-HR" sz="2800" dirty="0" smtClean="0">
                <a:latin typeface="Arial"/>
                <a:ea typeface="Arial"/>
                <a:cs typeface="Arial"/>
                <a:sym typeface="Arial"/>
              </a:rPr>
              <a:t>Preko 40 </a:t>
            </a:r>
            <a:r>
              <a:rPr lang="hr-HR" sz="2800" dirty="0">
                <a:latin typeface="Arial"/>
                <a:ea typeface="Arial"/>
                <a:cs typeface="Arial"/>
                <a:sym typeface="Arial"/>
              </a:rPr>
              <a:t>učenika, 7 nastavnika u pratnji </a:t>
            </a:r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hr-HR" sz="2800" dirty="0">
                <a:latin typeface="Arial"/>
                <a:cs typeface="Arial"/>
                <a:sym typeface="Arial"/>
              </a:rPr>
              <a:t>3</a:t>
            </a:r>
            <a:r>
              <a:rPr lang="hr-HR" sz="2800" dirty="0" smtClean="0">
                <a:latin typeface="Arial"/>
                <a:cs typeface="Arial"/>
                <a:sym typeface="Arial"/>
              </a:rPr>
              <a:t> </a:t>
            </a:r>
            <a:r>
              <a:rPr lang="hr-HR" sz="2800" dirty="0">
                <a:latin typeface="Arial"/>
                <a:cs typeface="Arial"/>
                <a:sym typeface="Arial"/>
              </a:rPr>
              <a:t>nastavnika na usavršavanju i </a:t>
            </a:r>
            <a:r>
              <a:rPr lang="hr-HR" sz="2800" dirty="0" err="1">
                <a:latin typeface="Arial"/>
                <a:cs typeface="Arial"/>
                <a:sym typeface="Arial"/>
              </a:rPr>
              <a:t>job</a:t>
            </a:r>
            <a:r>
              <a:rPr lang="hr-HR" sz="2800" dirty="0">
                <a:latin typeface="Arial"/>
                <a:cs typeface="Arial"/>
                <a:sym typeface="Arial"/>
              </a:rPr>
              <a:t> </a:t>
            </a:r>
            <a:r>
              <a:rPr lang="hr-HR" sz="2800" dirty="0" err="1">
                <a:latin typeface="Arial"/>
                <a:cs typeface="Arial"/>
                <a:sym typeface="Arial"/>
              </a:rPr>
              <a:t>shadowing</a:t>
            </a:r>
            <a:endParaRPr dirty="0"/>
          </a:p>
          <a:p>
            <a:pPr marL="0" lvl="0" indent="0" algn="l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hr-HR" sz="2800" dirty="0">
                <a:latin typeface="Arial"/>
                <a:ea typeface="Arial"/>
                <a:cs typeface="Arial"/>
                <a:sym typeface="Arial"/>
              </a:rPr>
              <a:t>Mobilnost – 14/21 dan – 10/15 radnih dana, 4/6 dana kulturološki sadržaji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914400" y="1676400"/>
            <a:ext cx="7772400" cy="838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hr-HR" sz="3600"/>
              <a:t/>
            </a:r>
            <a:br>
              <a:rPr lang="hr-HR" sz="3600"/>
            </a:br>
            <a:r>
              <a:rPr lang="hr-HR" sz="3600"/>
              <a:t>Partneri:</a:t>
            </a:r>
            <a:br>
              <a:rPr lang="hr-HR" sz="3600"/>
            </a:br>
            <a:r>
              <a:rPr lang="hr-HR" sz="3600"/>
              <a:t>Počitek užitek d.o.o.</a:t>
            </a:r>
            <a:br>
              <a:rPr lang="hr-HR" sz="3600"/>
            </a:br>
            <a:r>
              <a:rPr lang="hr-HR" sz="3600"/>
              <a:t> Moravske Toplice, Slovenija</a:t>
            </a:r>
            <a:br>
              <a:rPr lang="hr-HR" sz="3600"/>
            </a:br>
            <a:endParaRPr sz="360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3" y="20955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hr-HR" sz="3600"/>
              <a:t>Lycée Professionnel Jean Capelle, Bergerac, Francuska</a:t>
            </a:r>
            <a:br>
              <a:rPr lang="hr-HR" sz="3600"/>
            </a:br>
            <a:endParaRPr sz="3600"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809997" y="2222287"/>
            <a:ext cx="7524003" cy="363651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775323"/>
            <a:ext cx="6040582" cy="45304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hr-HR" dirty="0" err="1" smtClean="0"/>
              <a:t>Cuxhaven</a:t>
            </a:r>
            <a:r>
              <a:rPr lang="hr-HR" dirty="0" smtClean="0"/>
              <a:t>, Njemačka </a:t>
            </a:r>
            <a:endParaRPr dirty="0"/>
          </a:p>
        </p:txBody>
      </p:sp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60" y="1745672"/>
            <a:ext cx="6567260" cy="49254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hr-HR" dirty="0" smtClean="0"/>
              <a:t>Valencia,</a:t>
            </a:r>
            <a:r>
              <a:rPr lang="hr-HR" dirty="0" smtClean="0"/>
              <a:t> </a:t>
            </a:r>
            <a:r>
              <a:rPr lang="hr-HR" dirty="0"/>
              <a:t>Španjolska </a:t>
            </a:r>
            <a:r>
              <a:rPr lang="hr-HR" dirty="0" smtClean="0"/>
              <a:t>?</a:t>
            </a:r>
            <a:endParaRPr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6" y="1570180"/>
            <a:ext cx="2696619" cy="4900585"/>
          </a:xfrm>
          <a:prstGeom prst="rect">
            <a:avLst/>
          </a:prstGeom>
        </p:spPr>
      </p:pic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809998" y="2222287"/>
            <a:ext cx="1185058" cy="687168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707" y="2325726"/>
            <a:ext cx="5204691" cy="39035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Zero </a:t>
            </a:r>
            <a:r>
              <a:rPr lang="hr-HR" dirty="0" err="1" smtClean="0"/>
              <a:t>Branco</a:t>
            </a:r>
            <a:r>
              <a:rPr lang="hr-HR" dirty="0"/>
              <a:t>,</a:t>
            </a:r>
            <a:r>
              <a:rPr lang="hr-HR" dirty="0" smtClean="0"/>
              <a:t> Italija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5" y="1754908"/>
            <a:ext cx="6200680" cy="4650510"/>
          </a:xfrm>
          <a:prstGeom prst="rect">
            <a:avLst/>
          </a:prstGeom>
        </p:spPr>
      </p:pic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3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NOVI PARTNERI:</a:t>
            </a:r>
            <a:endParaRPr lang="en-US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BELGIJA I NJEMAČKA 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hr-HR"/>
              <a:t>Planirane mobilnosti 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304800" y="2387221"/>
            <a:ext cx="8839200" cy="4495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165100" algn="l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6265" t="4412"/>
          <a:stretch/>
        </p:blipFill>
        <p:spPr>
          <a:xfrm>
            <a:off x="2352193" y="2013527"/>
            <a:ext cx="3106497" cy="4659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 citiranje">
  <a:themeElements>
    <a:clrScheme name="Za citiranj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237</Words>
  <Application>Microsoft Office PowerPoint</Application>
  <PresentationFormat>Prikaz na zaslonu (4:3)</PresentationFormat>
  <Paragraphs>62</Paragraphs>
  <Slides>15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Noto Sans Symbols</vt:lpstr>
      <vt:lpstr>Century Gothic</vt:lpstr>
      <vt:lpstr>Courier New</vt:lpstr>
      <vt:lpstr>Arial</vt:lpstr>
      <vt:lpstr>Calibri</vt:lpstr>
      <vt:lpstr>Za citiranje</vt:lpstr>
      <vt:lpstr>PowerPoint prezentacija</vt:lpstr>
      <vt:lpstr>PowerPoint prezentacija</vt:lpstr>
      <vt:lpstr> Partneri: Počitek užitek d.o.o.  Moravske Toplice, Slovenija </vt:lpstr>
      <vt:lpstr>Lycée Professionnel Jean Capelle, Bergerac, Francuska </vt:lpstr>
      <vt:lpstr>Cuxhaven, Njemačka </vt:lpstr>
      <vt:lpstr>Valencia, Španjolska ?</vt:lpstr>
      <vt:lpstr>Zero Branco, Italija</vt:lpstr>
      <vt:lpstr>NOVI PARTNERI:</vt:lpstr>
      <vt:lpstr>Planirane mobilnosti </vt:lpstr>
      <vt:lpstr>Prijavna dokumentacija </vt:lpstr>
      <vt:lpstr>EUROPASS CV </vt:lpstr>
      <vt:lpstr>Bodovanje prijava </vt:lpstr>
      <vt:lpstr>Izbor učenika </vt:lpstr>
      <vt:lpstr>Priprema za mobilnost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</dc:creator>
  <cp:lastModifiedBy>korsnik34553</cp:lastModifiedBy>
  <cp:revision>4</cp:revision>
  <dcterms:modified xsi:type="dcterms:W3CDTF">2022-06-01T20:34:23Z</dcterms:modified>
</cp:coreProperties>
</file>